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6" r:id="rId6"/>
    <p:sldId id="257" r:id="rId7"/>
    <p:sldId id="275" r:id="rId8"/>
    <p:sldId id="276" r:id="rId9"/>
    <p:sldId id="259" r:id="rId10"/>
    <p:sldId id="277" r:id="rId11"/>
    <p:sldId id="282" r:id="rId12"/>
    <p:sldId id="278" r:id="rId13"/>
    <p:sldId id="280" r:id="rId14"/>
    <p:sldId id="260" r:id="rId15"/>
    <p:sldId id="281" r:id="rId16"/>
    <p:sldId id="283" r:id="rId17"/>
    <p:sldId id="262" r:id="rId18"/>
    <p:sldId id="285" r:id="rId19"/>
    <p:sldId id="263" r:id="rId20"/>
    <p:sldId id="286" r:id="rId21"/>
    <p:sldId id="264" r:id="rId22"/>
    <p:sldId id="288" r:id="rId23"/>
    <p:sldId id="289" r:id="rId24"/>
    <p:sldId id="290" r:id="rId25"/>
    <p:sldId id="287" r:id="rId26"/>
    <p:sldId id="265" r:id="rId27"/>
  </p:sldIdLst>
  <p:sldSz cx="14630400" cy="8229600"/>
  <p:notesSz cx="8229600" cy="14630400"/>
  <p:embeddedFontLst>
    <p:embeddedFont>
      <p:font typeface="Roboto Slab" pitchFamily="34" charset="0"/>
      <p:bold r:id="rId31"/>
    </p:embeddedFont>
    <p:embeddedFont>
      <p:font typeface="Roboto Slab" pitchFamily="34" charset="-122"/>
      <p:bold r:id="rId32"/>
    </p:embeddedFont>
    <p:embeddedFont>
      <p:font typeface="Roboto Slab" pitchFamily="34" charset="-120"/>
      <p:bold r:id="rId33"/>
    </p:embeddedFont>
    <p:embeddedFont>
      <p:font typeface="Roboto" panose="02000000000000000000" pitchFamily="34" charset="0"/>
      <p:regular r:id="rId34"/>
    </p:embeddedFont>
    <p:embeddedFont>
      <p:font typeface="Roboto" panose="02000000000000000000" pitchFamily="34" charset="-122"/>
      <p:regular r:id="rId35"/>
    </p:embeddedFont>
    <p:embeddedFont>
      <p:font typeface="Roboto" panose="02000000000000000000" pitchFamily="34" charset="-120"/>
      <p:regular r:id="rId36"/>
    </p:embeddedFont>
    <p:embeddedFont>
      <p:font typeface="Arial Black" panose="020B0A04020102020204" pitchFamily="34" charset="0"/>
      <p:bold r:id="rId37"/>
    </p:embeddedFont>
    <p:embeddedFont>
      <p:font typeface="黑体" panose="02010609060101010101" pitchFamily="49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等线" panose="02010600030101010101" charset="-122"/>
      <p:regular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../media/image12.png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11.png"/><Relationship Id="rId2" Type="http://schemas.openxmlformats.org/officeDocument/2006/relationships/tags" Target="../tags/tag35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4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5650" y="671830"/>
            <a:ext cx="842137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Saguaro:支持边缘计算的联盟链</a:t>
            </a: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35650" y="1921510"/>
            <a:ext cx="8421370" cy="2456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ICDE 2023</a:t>
            </a:r>
            <a:endParaRPr lang="en-US" sz="32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Mohammad Javad Amiri; Ziliang Lai; Liana Patel; Boon Thau Loo; Eric Lo; Wenchao Zhou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835650" y="4961890"/>
            <a:ext cx="5464175" cy="1358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汇报人</a:t>
            </a: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：</a:t>
            </a: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李国泽</a:t>
            </a: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授课老师：陆天</a:t>
            </a: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波</a:t>
            </a: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3533345" y="2851730"/>
            <a:ext cx="7321805" cy="3202279"/>
            <a:chOff x="2424136" y="1811320"/>
            <a:chExt cx="3317413" cy="1450910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en-US" altLang="zh-CN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129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协议细节</a:t>
              </a:r>
              <a:endParaRPr lang="zh-CN" altLang="en-US" sz="6000" dirty="0"/>
            </a:p>
            <a:p>
              <a:endParaRPr lang="zh-CN" altLang="en-US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endParaRPr>
            </a:p>
            <a:p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12921"/>
            <a:ext cx="68037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基于协调器的跨域共识协议</a:t>
            </a:r>
            <a:endParaRPr lang="en-US" sz="4450" dirty="0"/>
          </a:p>
        </p:txBody>
      </p:sp>
      <p:pic>
        <p:nvPicPr>
          <p:cNvPr id="20" name="图片 19"/>
          <p:cNvPicPr/>
          <p:nvPr/>
        </p:nvPicPr>
        <p:blipFill>
          <a:blip r:embed="rId1"/>
          <a:stretch>
            <a:fillRect/>
          </a:stretch>
        </p:blipFill>
        <p:spPr>
          <a:xfrm>
            <a:off x="5781675" y="2051050"/>
            <a:ext cx="8848725" cy="4438015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696000" y="17840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核心思想</a:t>
            </a:r>
            <a:endParaRPr 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6" name="Text 2"/>
          <p:cNvSpPr/>
          <p:nvPr/>
        </p:nvSpPr>
        <p:spPr>
          <a:xfrm>
            <a:off x="920115" y="2463165"/>
            <a:ext cx="6244590" cy="11506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ct val="100000"/>
              </a:lnSpc>
              <a:buNone/>
            </a:pPr>
            <a:r>
              <a:rPr lang="zh-CN" altLang="en-US" sz="1750" dirty="0"/>
              <a:t>类似于传统的基于协调器的事务冲突提交</a:t>
            </a:r>
            <a:r>
              <a:rPr lang="zh-CN" altLang="en-US" sz="1750" dirty="0"/>
              <a:t>协议</a:t>
            </a:r>
            <a:endParaRPr lang="zh-CN" altLang="en-US" sz="175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175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750" dirty="0"/>
              <a:t>同样选择一个</a:t>
            </a:r>
            <a:r>
              <a:rPr lang="en-US" altLang="zh-CN" sz="1750" dirty="0"/>
              <a:t> 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协调域 </a:t>
            </a:r>
            <a:r>
              <a:rPr lang="zh-CN" altLang="en-US" sz="1750" dirty="0"/>
              <a:t>解决</a:t>
            </a:r>
            <a:r>
              <a:rPr lang="en-US" altLang="zh-CN" sz="1750" dirty="0"/>
              <a:t> 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跨域冲突</a:t>
            </a:r>
            <a:endParaRPr lang="zh-CN" altLang="en-US" sz="1750" dirty="0"/>
          </a:p>
          <a:p>
            <a:pPr marL="0" indent="0">
              <a:lnSpc>
                <a:spcPts val="2850"/>
              </a:lnSpc>
              <a:buNone/>
            </a:pP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920115" y="5180330"/>
            <a:ext cx="7315200" cy="154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LCA域</a:t>
            </a:r>
            <a:r>
              <a:rPr lang="en-US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（所有事务所跨域的最近公共祖先域）</a:t>
            </a:r>
            <a:endParaRPr lang="zh-CN" altLang="en-US" sz="175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sym typeface="+mn-ea"/>
              </a:rPr>
              <a:t>要识别一个跨域冲突所需</a:t>
            </a:r>
            <a:r>
              <a:rPr lang="zh-CN" altLang="en-US" sz="1750" dirty="0">
                <a:sym typeface="+mn-ea"/>
              </a:rPr>
              <a:t>的最低层级</a:t>
            </a:r>
            <a:endParaRPr lang="zh-CN" altLang="en-US" sz="1750" dirty="0"/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750" dirty="0">
                <a:sym typeface="+mn-ea"/>
              </a:rPr>
              <a:t>地理上最优秀的选择</a:t>
            </a:r>
            <a:endParaRPr lang="zh-CN" altLang="en-US" sz="1750" dirty="0">
              <a:sym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6000" y="45843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如何选择协调域？</a:t>
            </a:r>
            <a:endParaRPr 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12921"/>
            <a:ext cx="68037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基于协调器的跨域共识协议</a:t>
            </a:r>
            <a:endParaRPr lang="en-US" sz="4450" dirty="0"/>
          </a:p>
        </p:txBody>
      </p:sp>
      <p:pic>
        <p:nvPicPr>
          <p:cNvPr id="20" name="图片 19"/>
          <p:cNvPicPr/>
          <p:nvPr/>
        </p:nvPicPr>
        <p:blipFill>
          <a:blip r:embed="rId1"/>
          <a:stretch>
            <a:fillRect/>
          </a:stretch>
        </p:blipFill>
        <p:spPr>
          <a:xfrm>
            <a:off x="5721985" y="2051050"/>
            <a:ext cx="8848725" cy="4438015"/>
          </a:xfrm>
          <a:prstGeom prst="rect">
            <a:avLst/>
          </a:prstGeom>
        </p:spPr>
      </p:pic>
      <p:sp>
        <p:nvSpPr>
          <p:cNvPr id="21" name="Shape 1"/>
          <p:cNvSpPr/>
          <p:nvPr>
            <p:custDataLst>
              <p:tags r:id="rId2"/>
            </p:custDataLst>
          </p:nvPr>
        </p:nvSpPr>
        <p:spPr>
          <a:xfrm>
            <a:off x="385286" y="2122567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CFD2D8"/>
          </a:solidFill>
        </p:spPr>
      </p:sp>
      <p:sp>
        <p:nvSpPr>
          <p:cNvPr id="23" name="Shape 3"/>
          <p:cNvSpPr/>
          <p:nvPr>
            <p:custDataLst>
              <p:tags r:id="rId3"/>
            </p:custDataLst>
          </p:nvPr>
        </p:nvSpPr>
        <p:spPr>
          <a:xfrm>
            <a:off x="145375" y="23777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24" name="Text 4"/>
          <p:cNvSpPr/>
          <p:nvPr>
            <p:custDataLst>
              <p:tags r:id="rId4"/>
            </p:custDataLst>
          </p:nvPr>
        </p:nvSpPr>
        <p:spPr>
          <a:xfrm>
            <a:off x="330398" y="2462728"/>
            <a:ext cx="14025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25" name="Text 5"/>
          <p:cNvSpPr/>
          <p:nvPr>
            <p:custDataLst>
              <p:tags r:id="rId5"/>
            </p:custDataLst>
          </p:nvPr>
        </p:nvSpPr>
        <p:spPr>
          <a:xfrm>
            <a:off x="793988" y="23487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Prepare 阶段</a:t>
            </a:r>
            <a:endParaRPr lang="en-US" sz="2200" dirty="0"/>
          </a:p>
        </p:txBody>
      </p:sp>
      <p:sp>
        <p:nvSpPr>
          <p:cNvPr id="26" name="Text 6"/>
          <p:cNvSpPr/>
          <p:nvPr>
            <p:custDataLst>
              <p:tags r:id="rId6"/>
            </p:custDataLst>
          </p:nvPr>
        </p:nvSpPr>
        <p:spPr>
          <a:xfrm>
            <a:off x="793988" y="2839164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边缘域将跨域事务转发给 LCA 域，</a:t>
            </a:r>
            <a:endParaRPr 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LCA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域为其分配各域序号后回复涉及域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。</a:t>
            </a:r>
            <a:endParaRPr lang="en-US" sz="1750" dirty="0"/>
          </a:p>
        </p:txBody>
      </p:sp>
      <p:sp>
        <p:nvSpPr>
          <p:cNvPr id="28" name="Shape 8"/>
          <p:cNvSpPr/>
          <p:nvPr>
            <p:custDataLst>
              <p:tags r:id="rId7"/>
            </p:custDataLst>
          </p:nvPr>
        </p:nvSpPr>
        <p:spPr>
          <a:xfrm>
            <a:off x="145375" y="3911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29" name="Text 9"/>
          <p:cNvSpPr/>
          <p:nvPr>
            <p:custDataLst>
              <p:tags r:id="rId8"/>
            </p:custDataLst>
          </p:nvPr>
        </p:nvSpPr>
        <p:spPr>
          <a:xfrm>
            <a:off x="306586" y="3996492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30" name="Text 10"/>
          <p:cNvSpPr/>
          <p:nvPr>
            <p:custDataLst>
              <p:tags r:id="rId9"/>
            </p:custDataLst>
          </p:nvPr>
        </p:nvSpPr>
        <p:spPr>
          <a:xfrm>
            <a:off x="793988" y="38825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Prepared 阶段</a:t>
            </a:r>
            <a:endParaRPr lang="en-US" sz="2200" dirty="0"/>
          </a:p>
        </p:txBody>
      </p:sp>
      <p:sp>
        <p:nvSpPr>
          <p:cNvPr id="31" name="Text 11"/>
          <p:cNvSpPr/>
          <p:nvPr>
            <p:custDataLst>
              <p:tags r:id="rId10"/>
            </p:custDataLst>
          </p:nvPr>
        </p:nvSpPr>
        <p:spPr>
          <a:xfrm>
            <a:off x="793988" y="4372927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涉及域在域内达成共识，并将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共识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结果发送给 LCA 域。</a:t>
            </a:r>
            <a:endParaRPr lang="en-US" sz="1750" dirty="0"/>
          </a:p>
        </p:txBody>
      </p:sp>
      <p:sp>
        <p:nvSpPr>
          <p:cNvPr id="33" name="Shape 13"/>
          <p:cNvSpPr/>
          <p:nvPr>
            <p:custDataLst>
              <p:tags r:id="rId11"/>
            </p:custDataLst>
          </p:nvPr>
        </p:nvSpPr>
        <p:spPr>
          <a:xfrm>
            <a:off x="145375" y="54452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34" name="Text 14"/>
          <p:cNvSpPr/>
          <p:nvPr>
            <p:custDataLst>
              <p:tags r:id="rId12"/>
            </p:custDataLst>
          </p:nvPr>
        </p:nvSpPr>
        <p:spPr>
          <a:xfrm>
            <a:off x="308610" y="5530255"/>
            <a:ext cx="1837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35" name="Text 15"/>
          <p:cNvSpPr/>
          <p:nvPr>
            <p:custDataLst>
              <p:tags r:id="rId13"/>
            </p:custDataLst>
          </p:nvPr>
        </p:nvSpPr>
        <p:spPr>
          <a:xfrm>
            <a:off x="793988" y="54162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Commit 阶段</a:t>
            </a:r>
            <a:endParaRPr lang="en-US" sz="2200" dirty="0"/>
          </a:p>
        </p:txBody>
      </p:sp>
      <p:sp>
        <p:nvSpPr>
          <p:cNvPr id="36" name="Text 16"/>
          <p:cNvSpPr/>
          <p:nvPr>
            <p:custDataLst>
              <p:tags r:id="rId14"/>
            </p:custDataLst>
          </p:nvPr>
        </p:nvSpPr>
        <p:spPr>
          <a:xfrm>
            <a:off x="793988" y="5906691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LCA 域收到所有 Prepared 信息，在LCA域内达成共识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宋体" panose="02010600030101010101" pitchFamily="2" charset="-122"/>
                <a:cs typeface="Roboto" panose="02000000000000000000" pitchFamily="34" charset="-120"/>
              </a:rPr>
              <a:t>。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宋体" panose="02010600030101010101" pitchFamily="2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生成 Commit 信息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回复给涉及域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。</a:t>
            </a:r>
            <a:endParaRPr lang="en-US" sz="1750" dirty="0"/>
          </a:p>
        </p:txBody>
      </p:sp>
      <p:sp>
        <p:nvSpPr>
          <p:cNvPr id="37" name="Text 1"/>
          <p:cNvSpPr/>
          <p:nvPr/>
        </p:nvSpPr>
        <p:spPr>
          <a:xfrm>
            <a:off x="330240" y="16081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协议</a:t>
            </a: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描述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793790" y="56145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数据聚合协议</a:t>
            </a:r>
            <a:endParaRPr lang="en-US" sz="4450" dirty="0"/>
          </a:p>
        </p:txBody>
      </p:sp>
      <p:sp>
        <p:nvSpPr>
          <p:cNvPr id="34" name="Text 1"/>
          <p:cNvSpPr/>
          <p:nvPr/>
        </p:nvSpPr>
        <p:spPr>
          <a:xfrm>
            <a:off x="696000" y="28609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核心思想</a:t>
            </a:r>
            <a:endParaRPr 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5" name="Text 2"/>
          <p:cNvSpPr/>
          <p:nvPr/>
        </p:nvSpPr>
        <p:spPr>
          <a:xfrm>
            <a:off x="920115" y="3540125"/>
            <a:ext cx="6518275" cy="11506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ct val="150000"/>
              </a:lnSpc>
              <a:buNone/>
            </a:pPr>
            <a:r>
              <a:rPr lang="zh-CN" altLang="en-US" sz="1750" dirty="0"/>
              <a:t>上层域需要了解从</a:t>
            </a:r>
            <a:r>
              <a:rPr lang="zh-CN" altLang="en-US" sz="1750" dirty="0"/>
              <a:t>下层获取数据进行分析和</a:t>
            </a:r>
            <a:r>
              <a:rPr lang="zh-CN" altLang="en-US" sz="1750" dirty="0"/>
              <a:t>处理。</a:t>
            </a:r>
            <a:endParaRPr lang="zh-CN" altLang="en-US" sz="175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75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36" name="图片 35"/>
          <p:cNvPicPr/>
          <p:nvPr/>
        </p:nvPicPr>
        <p:blipFill>
          <a:blip r:embed="rId1"/>
          <a:stretch>
            <a:fillRect/>
          </a:stretch>
        </p:blipFill>
        <p:spPr>
          <a:xfrm>
            <a:off x="6875145" y="2380615"/>
            <a:ext cx="7755255" cy="332041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0115" y="4540885"/>
            <a:ext cx="7315200" cy="1153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与其将数据立即上传至上层，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不如</a:t>
            </a: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Lazy</a:t>
            </a:r>
            <a:r>
              <a:rPr lang="zh-CN" altLang="en-US" dirty="0">
                <a:sym typeface="+mn-ea"/>
              </a:rPr>
              <a:t>将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数据聚合</a:t>
            </a:r>
            <a:r>
              <a:rPr lang="zh-CN" altLang="en-US" dirty="0">
                <a:sym typeface="+mn-ea"/>
              </a:rPr>
              <a:t>后上传至上层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793790" y="56145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数据聚合协议</a:t>
            </a:r>
            <a:endParaRPr lang="en-US" sz="4450" dirty="0"/>
          </a:p>
        </p:txBody>
      </p:sp>
      <p:pic>
        <p:nvPicPr>
          <p:cNvPr id="36" name="图片 35"/>
          <p:cNvPicPr/>
          <p:nvPr/>
        </p:nvPicPr>
        <p:blipFill>
          <a:blip r:embed="rId1"/>
          <a:stretch>
            <a:fillRect/>
          </a:stretch>
        </p:blipFill>
        <p:spPr>
          <a:xfrm>
            <a:off x="6875145" y="2380615"/>
            <a:ext cx="7755255" cy="3320415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650875" y="2350532"/>
            <a:ext cx="2556034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500"/>
              </a:lnSpc>
              <a:buNone/>
            </a:pPr>
            <a:r>
              <a:rPr lang="zh-CN" altLang="en-US" sz="2000" dirty="0"/>
              <a:t>引入回合</a:t>
            </a:r>
            <a:endParaRPr lang="zh-CN" altLang="en-US" sz="20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650875" y="2792730"/>
            <a:ext cx="6396355" cy="8604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550"/>
              </a:lnSpc>
              <a:buNone/>
            </a:pPr>
            <a:r>
              <a:rPr lang="zh-CN" altLang="en-US" sz="1600" dirty="0"/>
              <a:t>为每一层设置一个回合，回合结束时，该层所有域自觉将来自下层的信息聚合、共识</a:t>
            </a:r>
            <a:r>
              <a:rPr lang="zh-CN" altLang="en-US" sz="1600" dirty="0"/>
              <a:t>并发送至</a:t>
            </a:r>
            <a:r>
              <a:rPr lang="zh-CN" altLang="en-US" sz="1600" dirty="0"/>
              <a:t>上层。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332105" y="1575435"/>
            <a:ext cx="7315200" cy="44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协议描述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  <a:sym typeface="+mn-ea"/>
            </a:endParaRPr>
          </a:p>
        </p:txBody>
      </p:sp>
      <p:sp>
        <p:nvSpPr>
          <p:cNvPr id="10" name="Text 2"/>
          <p:cNvSpPr/>
          <p:nvPr>
            <p:custDataLst>
              <p:tags r:id="rId4"/>
            </p:custDataLst>
          </p:nvPr>
        </p:nvSpPr>
        <p:spPr>
          <a:xfrm>
            <a:off x="650875" y="3880882"/>
            <a:ext cx="2556034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algn="l">
              <a:lnSpc>
                <a:spcPts val="2500"/>
              </a:lnSpc>
              <a:buClrTx/>
              <a:buSzTx/>
              <a:buFontTx/>
              <a:buNone/>
            </a:pPr>
            <a:r>
              <a:rPr lang="zh-CN" altLang="en-US" sz="2000" dirty="0"/>
              <a:t>层间协调</a:t>
            </a:r>
            <a:endParaRPr lang="zh-CN" altLang="en-US" sz="2000" dirty="0"/>
          </a:p>
        </p:txBody>
      </p:sp>
      <p:sp>
        <p:nvSpPr>
          <p:cNvPr id="11" name="Text 3"/>
          <p:cNvSpPr/>
          <p:nvPr>
            <p:custDataLst>
              <p:tags r:id="rId5"/>
            </p:custDataLst>
          </p:nvPr>
        </p:nvSpPr>
        <p:spPr>
          <a:xfrm>
            <a:off x="650875" y="4426585"/>
            <a:ext cx="6396355" cy="8604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342900" indent="-34290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上层的回合可以稍微长一点，以等待下层数据聚合共识</a:t>
            </a:r>
            <a:r>
              <a:rPr lang="zh-CN" altLang="en-US" sz="1600" dirty="0"/>
              <a:t>完成。</a:t>
            </a:r>
            <a:endParaRPr lang="zh-CN" altLang="en-US" sz="1600" dirty="0"/>
          </a:p>
          <a:p>
            <a:pPr marL="342900" indent="-34290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另外当下层没有数据传递至上层，则上层可以主动询问并引发</a:t>
            </a:r>
            <a:r>
              <a:rPr lang="zh-CN" altLang="en-US" sz="1600" dirty="0"/>
              <a:t>换届。</a:t>
            </a:r>
            <a:endParaRPr lang="zh-CN" altLang="en-US" sz="1600" dirty="0"/>
          </a:p>
        </p:txBody>
      </p:sp>
      <p:sp>
        <p:nvSpPr>
          <p:cNvPr id="18" name="Text 1"/>
          <p:cNvSpPr/>
          <p:nvPr/>
        </p:nvSpPr>
        <p:spPr>
          <a:xfrm>
            <a:off x="418505" y="56816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优点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9" name="Text 3"/>
          <p:cNvSpPr/>
          <p:nvPr>
            <p:custDataLst>
              <p:tags r:id="rId6"/>
            </p:custDataLst>
          </p:nvPr>
        </p:nvSpPr>
        <p:spPr>
          <a:xfrm>
            <a:off x="418267" y="62137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由于按回合上传而不是立即上传，有效减少了网络通信链接量和上传时的共识</a:t>
            </a: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次数</a:t>
            </a:r>
            <a:endParaRPr lang="zh-CN" altLang="en-US" sz="220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1771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l">
              <a:lnSpc>
                <a:spcPts val="5550"/>
              </a:lnSpc>
              <a:buClrTx/>
              <a:buSzTx/>
              <a:buFontTx/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基于乐观估计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的跨域事务处理</a:t>
            </a: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21" name="Text 1"/>
          <p:cNvSpPr/>
          <p:nvPr/>
        </p:nvSpPr>
        <p:spPr>
          <a:xfrm>
            <a:off x="696000" y="17840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核心思想</a:t>
            </a:r>
            <a:endParaRPr 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22" name="Text 2"/>
          <p:cNvSpPr/>
          <p:nvPr/>
        </p:nvSpPr>
        <p:spPr>
          <a:xfrm>
            <a:off x="920115" y="2463165"/>
            <a:ext cx="6244590" cy="11506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ct val="150000"/>
              </a:lnSpc>
              <a:buNone/>
            </a:pPr>
            <a:r>
              <a:rPr lang="zh-CN" altLang="en-US" sz="1750" dirty="0"/>
              <a:t>既然数据聚合时，我们</a:t>
            </a: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Lazy</a:t>
            </a:r>
            <a:r>
              <a:rPr lang="zh-CN" altLang="en-US" sz="1750" dirty="0"/>
              <a:t>将数据</a:t>
            </a:r>
            <a:r>
              <a:rPr lang="zh-CN" altLang="en-US" sz="1750" dirty="0"/>
              <a:t>上传</a:t>
            </a:r>
            <a:endParaRPr lang="zh-CN" altLang="en-US" sz="1750" dirty="0"/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2000" dirty="0"/>
              <a:t>是不是同样跨域冲突检测也可以</a:t>
            </a: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Lazy</a:t>
            </a:r>
            <a:r>
              <a:rPr lang="zh-CN" altLang="en-US" sz="1750" dirty="0">
                <a:sym typeface="+mn-ea"/>
              </a:rPr>
              <a:t>一下</a:t>
            </a:r>
            <a:endParaRPr lang="zh-CN" altLang="en-US" sz="1750" dirty="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0115" y="4731385"/>
            <a:ext cx="7315200" cy="154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LCA域</a:t>
            </a:r>
            <a:r>
              <a:rPr lang="en-US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（所有事务所跨域的最近公共祖先域）</a:t>
            </a:r>
            <a:endParaRPr lang="zh-CN" altLang="en-US" sz="175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sym typeface="+mn-ea"/>
              </a:rPr>
              <a:t>数据聚合逐层上传，跨域数据总会经过</a:t>
            </a:r>
            <a:r>
              <a:rPr lang="en-US" altLang="zh-CN" sz="1750" dirty="0">
                <a:sym typeface="+mn-ea"/>
              </a:rPr>
              <a:t> LCA</a:t>
            </a:r>
            <a:r>
              <a:rPr lang="zh-CN" altLang="en-US" sz="1750" dirty="0">
                <a:sym typeface="+mn-ea"/>
              </a:rPr>
              <a:t>域</a:t>
            </a:r>
            <a:endParaRPr lang="zh-CN" altLang="en-US" sz="1750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50" dirty="0">
                <a:sym typeface="+mn-ea"/>
              </a:rPr>
              <a:t>LCA</a:t>
            </a:r>
            <a:r>
              <a:rPr lang="zh-CN" altLang="en-US" sz="1750" dirty="0">
                <a:sym typeface="+mn-ea"/>
              </a:rPr>
              <a:t>域可以在数据聚合的过程中顺便进行冲突</a:t>
            </a:r>
            <a:r>
              <a:rPr lang="zh-CN" altLang="en-US" sz="1750" dirty="0">
                <a:sym typeface="+mn-ea"/>
              </a:rPr>
              <a:t>检测</a:t>
            </a:r>
            <a:endParaRPr lang="zh-CN" altLang="en-US" sz="1750" dirty="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5960" y="4181475"/>
            <a:ext cx="7315200" cy="44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可以！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  <a:sym typeface="+mn-ea"/>
            </a:endParaRPr>
          </a:p>
        </p:txBody>
      </p:sp>
      <p:pic>
        <p:nvPicPr>
          <p:cNvPr id="26" name="图片 25"/>
          <p:cNvPicPr/>
          <p:nvPr/>
        </p:nvPicPr>
        <p:blipFill>
          <a:blip r:embed="rId1"/>
          <a:stretch>
            <a:fillRect/>
          </a:stretch>
        </p:blipFill>
        <p:spPr>
          <a:xfrm>
            <a:off x="6689090" y="2463165"/>
            <a:ext cx="7742555" cy="32791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1771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l">
              <a:lnSpc>
                <a:spcPts val="5550"/>
              </a:lnSpc>
              <a:buClrTx/>
              <a:buSzTx/>
              <a:buFontTx/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基于乐观估计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的跨域事务处理</a:t>
            </a: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26" name="图片 25"/>
          <p:cNvPicPr/>
          <p:nvPr/>
        </p:nvPicPr>
        <p:blipFill>
          <a:blip r:embed="rId1"/>
          <a:stretch>
            <a:fillRect/>
          </a:stretch>
        </p:blipFill>
        <p:spPr>
          <a:xfrm>
            <a:off x="6689090" y="2463165"/>
            <a:ext cx="7742555" cy="3279140"/>
          </a:xfrm>
          <a:prstGeom prst="rect">
            <a:avLst/>
          </a:prstGeom>
        </p:spPr>
      </p:pic>
      <p:pic>
        <p:nvPicPr>
          <p:cNvPr id="2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8505" y="2299772"/>
            <a:ext cx="1134070" cy="1814513"/>
          </a:xfrm>
          <a:prstGeom prst="rect">
            <a:avLst/>
          </a:prstGeom>
        </p:spPr>
      </p:pic>
      <p:sp>
        <p:nvSpPr>
          <p:cNvPr id="11" name="Text 1"/>
          <p:cNvSpPr/>
          <p:nvPr>
            <p:custDataLst>
              <p:tags r:id="rId4"/>
            </p:custDataLst>
          </p:nvPr>
        </p:nvSpPr>
        <p:spPr>
          <a:xfrm>
            <a:off x="1892737" y="252658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回合内事务共识</a:t>
            </a: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阶段</a:t>
            </a:r>
            <a:endParaRPr lang="zh-CN" altLang="en-US" sz="220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2" name="Text 2"/>
          <p:cNvSpPr/>
          <p:nvPr>
            <p:custDataLst>
              <p:tags r:id="rId5"/>
            </p:custDataLst>
          </p:nvPr>
        </p:nvSpPr>
        <p:spPr>
          <a:xfrm>
            <a:off x="1892737" y="301700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域将跨域事务广播至所有涉及域，并自行共识完成提交，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同时为该事务记录依赖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表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8505" y="4114284"/>
            <a:ext cx="1134070" cy="1814513"/>
          </a:xfrm>
          <a:prstGeom prst="rect">
            <a:avLst/>
          </a:prstGeom>
        </p:spPr>
      </p:pic>
      <p:sp>
        <p:nvSpPr>
          <p:cNvPr id="14" name="Text 3"/>
          <p:cNvSpPr/>
          <p:nvPr>
            <p:custDataLst>
              <p:tags r:id="rId8"/>
            </p:custDataLst>
          </p:nvPr>
        </p:nvSpPr>
        <p:spPr>
          <a:xfrm>
            <a:off x="1892737" y="43410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回合结束数据</a:t>
            </a: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聚合阶段</a:t>
            </a:r>
            <a:endParaRPr lang="en-US" sz="2200" dirty="0"/>
          </a:p>
        </p:txBody>
      </p:sp>
      <p:sp>
        <p:nvSpPr>
          <p:cNvPr id="15" name="Text 4"/>
          <p:cNvSpPr/>
          <p:nvPr>
            <p:custDataLst>
              <p:tags r:id="rId9"/>
            </p:custDataLst>
          </p:nvPr>
        </p:nvSpPr>
        <p:spPr>
          <a:xfrm>
            <a:off x="1892737" y="483151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CN" sz="1750" dirty="0"/>
              <a:t>LCA</a:t>
            </a:r>
            <a:r>
              <a:rPr lang="zh-CN" altLang="en-US" sz="1750" dirty="0"/>
              <a:t>域检测</a:t>
            </a:r>
            <a:r>
              <a:rPr lang="zh-CN" altLang="en-US" sz="1750" dirty="0"/>
              <a:t>冲突：</a:t>
            </a:r>
            <a:endParaRPr lang="zh-CN" altLang="en-US" sz="1750" dirty="0"/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CN" altLang="en-US" sz="1750" dirty="0"/>
              <a:t>若无冲突则不需要进行任何</a:t>
            </a:r>
            <a:r>
              <a:rPr lang="zh-CN" altLang="en-US" sz="1750" dirty="0"/>
              <a:t>额外操作</a:t>
            </a:r>
            <a:endParaRPr lang="zh-CN" altLang="en-US" sz="1750" dirty="0"/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CN" altLang="en-US" sz="1750" dirty="0"/>
              <a:t>若有冲突则通知涉及域进行</a:t>
            </a:r>
            <a:r>
              <a:rPr lang="en-US" altLang="zh-CN" sz="1750" dirty="0"/>
              <a:t>Abort</a:t>
            </a:r>
            <a:r>
              <a:rPr lang="zh-CN" altLang="en-US" sz="1750" dirty="0"/>
              <a:t>，涉及域对其以及依赖其的事务</a:t>
            </a:r>
            <a:r>
              <a:rPr lang="zh-CN" altLang="en-US" sz="1750" dirty="0"/>
              <a:t>回滚</a:t>
            </a:r>
            <a:endParaRPr lang="zh-CN" alt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zh-CN" altLang="en-US" sz="1750" dirty="0"/>
          </a:p>
        </p:txBody>
      </p:sp>
      <p:sp>
        <p:nvSpPr>
          <p:cNvPr id="17" name="Text 1"/>
          <p:cNvSpPr/>
          <p:nvPr/>
        </p:nvSpPr>
        <p:spPr>
          <a:xfrm>
            <a:off x="418505" y="13357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协议</a:t>
            </a: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描述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18505" y="62607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zh-CN" altLang="en-US" sz="28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优点</a:t>
            </a: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zh-CN" altLang="en-US" sz="2800" b="1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9" name="Text 3"/>
          <p:cNvSpPr/>
          <p:nvPr>
            <p:custDataLst>
              <p:tags r:id="rId10"/>
            </p:custDataLst>
          </p:nvPr>
        </p:nvSpPr>
        <p:spPr>
          <a:xfrm>
            <a:off x="418267" y="67928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若无冲突，则无任何其他开销（等价于只执行了数据聚合协议而没有执行基于协调器的跨域共识</a:t>
            </a:r>
            <a:r>
              <a:rPr lang="zh-CN" alt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协议）</a:t>
            </a:r>
            <a:endParaRPr lang="zh-CN" altLang="en-US" sz="220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257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移动共识协议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3732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1670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锁位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57459"/>
            <a:ext cx="63512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跟踪设备移动状态，确保本地状态是最新的。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221" y="537325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1670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remote 变量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657459"/>
            <a:ext cx="63513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记录设备的最新状态，用于状态同步。</a:t>
            </a:r>
            <a:endParaRPr lang="en-US" sz="1750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334260" y="1889125"/>
            <a:ext cx="87058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3533345" y="2851730"/>
            <a:ext cx="7321805" cy="3202279"/>
            <a:chOff x="2424136" y="1811320"/>
            <a:chExt cx="3317413" cy="1450910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4</a:t>
                </a:r>
                <a:endParaRPr lang="en-US" altLang="zh-CN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129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实验与总结</a:t>
              </a:r>
              <a:endParaRPr lang="zh-CN" altLang="en-US" sz="6000" dirty="0"/>
            </a:p>
            <a:p>
              <a:endParaRPr lang="zh-CN" altLang="en-US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endParaRPr>
            </a:p>
            <a:p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实验</a:t>
            </a:r>
            <a:r>
              <a:rPr lang="zh-CN" alt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设置</a:t>
            </a:r>
            <a:endParaRPr lang="zh-CN" altLang="en-US" sz="35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635" y="1309370"/>
            <a:ext cx="13307695" cy="642620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实验平台:：Amazon EC2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测量指标 ：时延与吞吐量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应用场景：微支付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网络拓扑:  四层满二叉树的边缘计算网络拓扑结构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对比系统: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• AHL [SIGMOD’19]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• SharPer [SIGMOD’21]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• Saguaro: Coordinator-based 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2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• Saguaro: Optimistic (contention: 10%, 50%, 90%)</a:t>
            </a:r>
            <a:endParaRPr lang="en-US" sz="22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623798" cy="7028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Saguaro </a:t>
            </a:r>
            <a:endParaRPr lang="en-US" sz="44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970717" y="4807982"/>
            <a:ext cx="139065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518285" y="4723686"/>
            <a:ext cx="3092172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背景</a:t>
            </a:r>
            <a:r>
              <a:rPr lang="zh-CN" altLang="en-US" sz="2200" dirty="0"/>
              <a:t>介绍</a:t>
            </a:r>
            <a:endParaRPr lang="zh-CN" altLang="en-US" sz="22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介绍包括区块链、边缘计算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7587615" y="4807982"/>
            <a:ext cx="186333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8158758" y="4723686"/>
            <a:ext cx="337327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系统</a:t>
            </a:r>
            <a:r>
              <a:rPr lang="zh-CN" altLang="en-US" sz="2200" dirty="0"/>
              <a:t>模型</a:t>
            </a:r>
            <a:endParaRPr lang="zh-CN" altLang="en-US" sz="22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交代作者使用的系统假设与模型以及需要解决的</a:t>
            </a:r>
            <a:r>
              <a:rPr lang="zh-CN" altLang="en-US" sz="1750" dirty="0"/>
              <a:t>问题</a:t>
            </a:r>
            <a:endParaRPr lang="zh-CN" altLang="en-US" sz="175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949166" y="6491883"/>
            <a:ext cx="182166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协议</a:t>
            </a:r>
            <a:r>
              <a:rPr lang="zh-CN" altLang="en-US" sz="2200" dirty="0"/>
              <a:t>细节</a:t>
            </a:r>
            <a:endParaRPr lang="zh-CN" altLang="en-US" sz="22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介绍作者的协议设计以及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思想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7" name="Text 14"/>
          <p:cNvSpPr/>
          <p:nvPr>
            <p:custDataLst>
              <p:tags r:id="rId15"/>
            </p:custDataLst>
          </p:nvPr>
        </p:nvSpPr>
        <p:spPr>
          <a:xfrm>
            <a:off x="7582972" y="6491883"/>
            <a:ext cx="195501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实验与</a:t>
            </a:r>
            <a:r>
              <a:rPr lang="zh-CN" altLang="en-US" sz="2200" dirty="0"/>
              <a:t>总结</a:t>
            </a:r>
            <a:endParaRPr lang="zh-CN" altLang="en-US" sz="220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8158758" y="6893957"/>
            <a:ext cx="5684520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总结作者的实验效果与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评价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实验</a:t>
            </a:r>
            <a:r>
              <a:rPr lang="zh-CN" alt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结果</a:t>
            </a:r>
            <a:endParaRPr lang="zh-CN" altLang="en-US" sz="35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829435" y="1248410"/>
            <a:ext cx="10970895" cy="319341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9435" y="4622165"/>
            <a:ext cx="10953750" cy="28975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实验</a:t>
            </a:r>
            <a:r>
              <a:rPr lang="zh-CN" alt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结果</a:t>
            </a:r>
            <a:endParaRPr lang="zh-CN" altLang="en-US" sz="35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6270" y="1067753"/>
            <a:ext cx="13315950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实验</a:t>
            </a:r>
            <a:r>
              <a:rPr lang="zh-CN" alt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结果</a:t>
            </a:r>
            <a:endParaRPr lang="zh-CN" altLang="en-US" sz="35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34620" y="1238885"/>
            <a:ext cx="13514070" cy="49676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889873"/>
            <a:ext cx="5112068" cy="6390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zh-CN" alt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总结</a:t>
            </a: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与评价</a:t>
            </a:r>
            <a:endParaRPr lang="en-US" sz="4000" dirty="0"/>
          </a:p>
        </p:txBody>
      </p:sp>
      <p:sp>
        <p:nvSpPr>
          <p:cNvPr id="7" name="Shape 4"/>
          <p:cNvSpPr/>
          <p:nvPr>
            <p:custDataLst>
              <p:tags r:id="rId2"/>
            </p:custDataLst>
          </p:nvPr>
        </p:nvSpPr>
        <p:spPr>
          <a:xfrm>
            <a:off x="715010" y="1835785"/>
            <a:ext cx="7713345" cy="3467735"/>
          </a:xfrm>
          <a:prstGeom prst="roundRect">
            <a:avLst>
              <a:gd name="adj" fmla="val 885"/>
            </a:avLst>
          </a:prstGeom>
          <a:solidFill>
            <a:srgbClr val="EDEBE3"/>
          </a:solidFill>
        </p:spPr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944880" y="2040255"/>
            <a:ext cx="6489700" cy="319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zh-CN" alt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总结</a:t>
            </a:r>
            <a:endParaRPr lang="zh-CN" altLang="en-US" sz="2000" dirty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961390" y="2482215"/>
            <a:ext cx="7262495" cy="2616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457200">
              <a:lnSpc>
                <a:spcPts val="2550"/>
              </a:lnSpc>
              <a:buNone/>
            </a:pPr>
            <a:r>
              <a:rPr lang="zh-CN" altLang="en-US" sz="1600" dirty="0"/>
              <a:t>作者在</a:t>
            </a:r>
            <a:r>
              <a:rPr lang="en-US" altLang="zh-CN" sz="1600" dirty="0"/>
              <a:t> Amazon EC2</a:t>
            </a:r>
            <a:r>
              <a:rPr lang="zh-CN" altLang="en-US" sz="1600" dirty="0"/>
              <a:t>上以</a:t>
            </a:r>
            <a:r>
              <a:rPr lang="en-US" altLang="zh-CN" sz="1600" dirty="0"/>
              <a:t>VM</a:t>
            </a:r>
            <a:r>
              <a:rPr lang="zh-CN" altLang="en-US" sz="1600" dirty="0"/>
              <a:t>形式模拟服务器实现了一个四层满二叉树边缘计算网络拓扑，并分别在跨域事务，移动设备以及广域网络场景下与最新协议</a:t>
            </a:r>
            <a:r>
              <a:rPr lang="en-US" altLang="zh-CN" sz="1600" dirty="0"/>
              <a:t>AHL</a:t>
            </a:r>
            <a:r>
              <a:rPr lang="zh-CN" altLang="en-US" sz="1600" dirty="0"/>
              <a:t>和</a:t>
            </a:r>
            <a:r>
              <a:rPr lang="en-US" altLang="zh-CN" sz="1600" dirty="0"/>
              <a:t>SharPer</a:t>
            </a:r>
            <a:r>
              <a:rPr lang="zh-CN" altLang="en-US" sz="1600" dirty="0"/>
              <a:t>做了对比。基于协调器的协议在所有场景下均优于</a:t>
            </a:r>
            <a:r>
              <a:rPr lang="en-US" altLang="zh-CN" sz="1600" dirty="0"/>
              <a:t> SharPer </a:t>
            </a:r>
            <a:r>
              <a:rPr lang="zh-CN" altLang="en-US" sz="1600" dirty="0"/>
              <a:t>和</a:t>
            </a:r>
            <a:r>
              <a:rPr lang="en-US" altLang="zh-CN" sz="1600" dirty="0"/>
              <a:t> AHL</a:t>
            </a:r>
            <a:r>
              <a:rPr lang="zh-CN" altLang="en-US" sz="1600" dirty="0"/>
              <a:t>，展示了广域网环境中可扩展的优势。基于乐观估计的协议避免了跨域通信高效处理事务，使得其在低冲突工作负载下表现优异。</a:t>
            </a:r>
            <a:r>
              <a:rPr lang="en-US" altLang="zh-CN" sz="1600" dirty="0"/>
              <a:t> </a:t>
            </a:r>
            <a:r>
              <a:rPr lang="zh-CN" altLang="en-US" sz="1600" dirty="0"/>
              <a:t>在移动场景下协议性能损失并不明显，证明了其在动态环境中的有效性。</a:t>
            </a:r>
            <a:r>
              <a:rPr lang="en-US" altLang="zh-CN" sz="1600" dirty="0"/>
              <a:t> </a:t>
            </a:r>
            <a:endParaRPr lang="en-US" altLang="zh-CN" sz="1600" dirty="0"/>
          </a:p>
        </p:txBody>
      </p:sp>
      <p:sp>
        <p:nvSpPr>
          <p:cNvPr id="10" name="Shape 7"/>
          <p:cNvSpPr/>
          <p:nvPr/>
        </p:nvSpPr>
        <p:spPr>
          <a:xfrm>
            <a:off x="715685" y="5507474"/>
            <a:ext cx="7712631" cy="1832134"/>
          </a:xfrm>
          <a:prstGeom prst="roundRect">
            <a:avLst>
              <a:gd name="adj" fmla="val 1674"/>
            </a:avLst>
          </a:prstGeom>
          <a:solidFill>
            <a:srgbClr val="EDEBE3"/>
          </a:solidFill>
        </p:spPr>
      </p:sp>
      <p:sp>
        <p:nvSpPr>
          <p:cNvPr id="11" name="Text 8"/>
          <p:cNvSpPr/>
          <p:nvPr/>
        </p:nvSpPr>
        <p:spPr>
          <a:xfrm>
            <a:off x="920115" y="5711904"/>
            <a:ext cx="2556034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评价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0115" y="6153983"/>
            <a:ext cx="7303770" cy="9811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45720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Saguaro 巧妙利用了边缘计算的分布式特点，将共识协议零成本的融入到了网络中。 本篇论文的实验设置恰到好处，结构简单却目标明确。此篇论文以特定场景设计了三个共识模块，将原本三个独立的内容结合到了一起。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谢谢！</a:t>
            </a:r>
            <a:endParaRPr lang="zh-CN" alt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3533345" y="2851730"/>
            <a:ext cx="7321805" cy="2278990"/>
            <a:chOff x="2424136" y="1811320"/>
            <a:chExt cx="3317413" cy="1032580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8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背景介绍</a:t>
              </a:r>
              <a:endParaRPr lang="zh-CN" altLang="en-US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endParaRPr>
            </a:p>
            <a:p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793790" y="64480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区块链与共识协议</a:t>
            </a:r>
            <a:endParaRPr lang="en-US" sz="4450" dirty="0"/>
          </a:p>
        </p:txBody>
      </p:sp>
      <p:sp>
        <p:nvSpPr>
          <p:cNvPr id="15" name="Text 1"/>
          <p:cNvSpPr/>
          <p:nvPr/>
        </p:nvSpPr>
        <p:spPr>
          <a:xfrm>
            <a:off x="793790" y="54536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区块链</a:t>
            </a:r>
            <a:endParaRPr lang="en-US" sz="2200" dirty="0"/>
          </a:p>
        </p:txBody>
      </p:sp>
      <p:sp>
        <p:nvSpPr>
          <p:cNvPr id="16" name="Text 2"/>
          <p:cNvSpPr/>
          <p:nvPr/>
        </p:nvSpPr>
        <p:spPr>
          <a:xfrm>
            <a:off x="793790" y="6034842"/>
            <a:ext cx="62447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区块链是一种分布式账本技术，通过密码学手段实现数据的安全存储与共享。其核心特性包括去中心化、不可篡改和可追溯。每个区块包含交易信息和前一区块的哈希值，形成链式结构。</a:t>
            </a:r>
            <a:endParaRPr lang="en-US" sz="1750" dirty="0"/>
          </a:p>
        </p:txBody>
      </p:sp>
      <p:sp>
        <p:nvSpPr>
          <p:cNvPr id="17" name="Text 3"/>
          <p:cNvSpPr/>
          <p:nvPr/>
        </p:nvSpPr>
        <p:spPr>
          <a:xfrm>
            <a:off x="7599521" y="54530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共识协议</a:t>
            </a:r>
            <a:endParaRPr lang="en-US" sz="2200" dirty="0"/>
          </a:p>
        </p:txBody>
      </p:sp>
      <p:sp>
        <p:nvSpPr>
          <p:cNvPr id="18" name="Text 4"/>
          <p:cNvSpPr/>
          <p:nvPr/>
        </p:nvSpPr>
        <p:spPr>
          <a:xfrm>
            <a:off x="7599521" y="6034207"/>
            <a:ext cx="62447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共识协议是分布式系统中用来确保各节点达成统一决策的机制。它通过算法解决去中心化系统中的信任问题，保证数据的一致性和系统的可靠性。常见协议包括工作量证明 (PoW)、权益证明 (PoS) 和拜占庭容错 (BFT)，各有性能、能耗和安全性的权衡。</a:t>
            </a:r>
            <a:endParaRPr lang="en-US" sz="1750" dirty="0"/>
          </a:p>
        </p:txBody>
      </p:sp>
      <p:pic>
        <p:nvPicPr>
          <p:cNvPr id="2" name="图片 1" descr="区块链示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473835"/>
            <a:ext cx="4667885" cy="386016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541770" y="1486535"/>
            <a:ext cx="8088630" cy="3849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0"/>
          <p:cNvSpPr/>
          <p:nvPr/>
        </p:nvSpPr>
        <p:spPr>
          <a:xfrm>
            <a:off x="793790" y="64480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边缘</a:t>
            </a:r>
            <a:r>
              <a:rPr lang="zh-CN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计算</a:t>
            </a:r>
            <a:endParaRPr lang="zh-CN" altLang="en-US" sz="4450" dirty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  <p:sp>
        <p:nvSpPr>
          <p:cNvPr id="16" name="Text 2"/>
          <p:cNvSpPr/>
          <p:nvPr/>
        </p:nvSpPr>
        <p:spPr>
          <a:xfrm>
            <a:off x="793750" y="5791200"/>
            <a:ext cx="12940030" cy="18148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zh-CN" altLang="en-US" sz="1750" dirty="0"/>
              <a:t>边缘计算是一种分布式计算模式，将计算、存储和网络服务从传统数据中心迁移至靠近数据源的边缘节点。通过在设备或本地网络中处理数据，边缘计算减少了延迟、降低了带宽需求，并提高了实时处理能力和数据隐私保护。它广泛应用于物联网、智能制造、自动驾驶等领域，支持海量数据的快速响应和智能决策。相比传统云计算，边缘计算适合对时效性、稳定性要求高的场景，推动了智能化应用的发展。</a:t>
            </a:r>
            <a:endParaRPr lang="zh-CN" altLang="en-US" sz="1750" dirty="0"/>
          </a:p>
        </p:txBody>
      </p:sp>
      <p:pic>
        <p:nvPicPr>
          <p:cNvPr id="3" name="图片 2" descr="边缘计算示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0" y="929640"/>
            <a:ext cx="4970145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3533345" y="2851730"/>
            <a:ext cx="7321805" cy="2278990"/>
            <a:chOff x="2424136" y="1811320"/>
            <a:chExt cx="3317413" cy="1032580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en-US" altLang="zh-CN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8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系统模型</a:t>
              </a:r>
              <a:endParaRPr lang="zh-CN" altLang="en-US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endParaRPr>
            </a:p>
            <a:p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2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系统模型</a:t>
            </a:r>
            <a:endParaRPr lang="en-US" sz="4450" dirty="0"/>
          </a:p>
        </p:txBody>
      </p:sp>
      <p:sp>
        <p:nvSpPr>
          <p:cNvPr id="18" name="Text 12"/>
          <p:cNvSpPr/>
          <p:nvPr/>
        </p:nvSpPr>
        <p:spPr>
          <a:xfrm>
            <a:off x="2535555" y="6436360"/>
            <a:ext cx="9559290" cy="132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的网络由分层容错域组成，每个域包含多个节点，每个域可使用不同的容错模型和协议。</a:t>
            </a:r>
            <a:endParaRPr 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事务由边缘设备发起并由边缘域服务器执行，其部分属性信息被上层域所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了解。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事务可能跨越多个域，但在整个网络视角下，事务的结果是唯一的。</a:t>
            </a:r>
            <a:endParaRPr 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图片 18"/>
          <p:cNvPicPr/>
          <p:nvPr/>
        </p:nvPicPr>
        <p:blipFill>
          <a:blip r:embed="rId1"/>
          <a:srcRect l="940"/>
          <a:stretch>
            <a:fillRect/>
          </a:stretch>
        </p:blipFill>
        <p:spPr>
          <a:xfrm>
            <a:off x="2472055" y="1617980"/>
            <a:ext cx="8904605" cy="4366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2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系统</a:t>
            </a:r>
            <a:r>
              <a:rPr lang="zh-CN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假设</a:t>
            </a:r>
            <a:endParaRPr lang="zh-CN" alt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40740" y="1344295"/>
            <a:ext cx="11254105" cy="2412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/>
              <a:t>身份公开：系统运行于分布式网络，节点彼此可以</a:t>
            </a:r>
            <a:r>
              <a:rPr lang="zh-CN" altLang="en-US" sz="1750" dirty="0"/>
              <a:t>验证对方身份（即知晓公钥</a:t>
            </a:r>
            <a:r>
              <a:rPr lang="zh-CN" altLang="en-US" sz="1750" dirty="0"/>
              <a:t>信息）。</a:t>
            </a:r>
            <a:endParaRPr lang="zh-CN" altLang="en-US" sz="1750" dirty="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sym typeface="+mn-ea"/>
              </a:rPr>
              <a:t>通信机制：节点通过双向点对点通信通道进行交互。</a:t>
            </a:r>
            <a:endParaRPr lang="zh-CN" altLang="en-US" sz="1750" dirty="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/>
              <a:t>半同步网络：通信可以瘫痪一段时间，但</a:t>
            </a:r>
            <a:r>
              <a:rPr lang="zh-CN" altLang="en-US" sz="1750" dirty="0"/>
              <a:t>在全局稳定时间（</a:t>
            </a:r>
            <a:r>
              <a:rPr lang="en-US" altLang="zh-CN" sz="1750" dirty="0"/>
              <a:t>GST</a:t>
            </a:r>
            <a:r>
              <a:rPr lang="zh-CN" altLang="en-US" sz="1750" dirty="0"/>
              <a:t>）后，所有消息可在有限时间内传递。</a:t>
            </a:r>
            <a:endParaRPr lang="zh-CN" altLang="en-US" sz="1750" dirty="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/>
              <a:t>容错机制：系统可能面临崩溃故障或者拜占庭攻击，但仍需要正常</a:t>
            </a:r>
            <a:r>
              <a:rPr lang="zh-CN" altLang="en-US" sz="1750" dirty="0"/>
              <a:t>运行。</a:t>
            </a:r>
            <a:endParaRPr lang="zh-CN" alt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"/>
          <p:cNvSpPr/>
          <p:nvPr/>
        </p:nvSpPr>
        <p:spPr>
          <a:xfrm>
            <a:off x="793750" y="3903345"/>
            <a:ext cx="10789920" cy="42583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一些</a:t>
            </a:r>
            <a:r>
              <a:rPr lang="zh-CN" alt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约定：</a:t>
            </a:r>
            <a:endParaRPr lang="zh-CN" altLang="en-US" sz="2200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域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指由若干服务器节点组成的容错域。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Height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为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1 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的域被称为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边缘域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，更高层级的域分别为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雾域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和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云域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，以此类推。</a:t>
            </a:r>
            <a:endParaRPr lang="zh-CN" altLang="en-US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跨域事务涉及多个域，这些域的集合被称为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“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涉及域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”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。涉及域的最近公共祖先域简称为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 LCA 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域。</a:t>
            </a:r>
            <a:endParaRPr lang="zh-CN" altLang="en-US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主节点负责协调该域内部协议运行。在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CFT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中，主节点是领导节点；在</a:t>
            </a:r>
            <a:r>
              <a:rPr lang="en-US" altLang="zh-CN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BFT</a:t>
            </a: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中，主节点是发起共识的节点。</a:t>
            </a:r>
            <a:endParaRPr lang="zh-CN" altLang="en-US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一个域向另一个域发送消息，指的是前者的主节点将消息多播到后者的所有节点。</a:t>
            </a:r>
            <a:endParaRPr lang="zh-CN" altLang="en-US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161613"/>
                </a:solidFill>
                <a:latin typeface="Times New Roman" panose="02020603050405020304" charset="0"/>
                <a:ea typeface="DM Sans Medium" pitchFamily="34" charset="-122"/>
                <a:cs typeface="Times New Roman" panose="02020603050405020304" charset="0"/>
              </a:rPr>
              <a:t>任何不符合协议的行为被正常节点发现后都将触发换届机制，此过程不再单独说明。</a:t>
            </a:r>
            <a:endParaRPr lang="zh-CN" altLang="en-US" dirty="0">
              <a:solidFill>
                <a:srgbClr val="161613"/>
              </a:solidFill>
              <a:latin typeface="Times New Roman" panose="02020603050405020304" charset="0"/>
              <a:ea typeface="DM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2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问题</a:t>
            </a:r>
            <a:endParaRPr lang="zh-CN" alt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535555" y="5733415"/>
            <a:ext cx="9559290" cy="2052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跨域事务会造成冲突，如何让所有涉及域对其顺序达成一致？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上层域需要对下层域的信息进行加工，如何安全的将数据传输至上层？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设备并不会总待在一个地区，如何支持移动？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谨慎使用共识机制，广播开销很大</a:t>
            </a:r>
            <a:r>
              <a:rPr lang="en-US" altLang="zh-CN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......</a:t>
            </a:r>
            <a:endParaRPr 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图片 18"/>
          <p:cNvPicPr/>
          <p:nvPr/>
        </p:nvPicPr>
        <p:blipFill>
          <a:blip r:embed="rId1"/>
          <a:srcRect l="940"/>
          <a:stretch>
            <a:fillRect/>
          </a:stretch>
        </p:blipFill>
        <p:spPr>
          <a:xfrm>
            <a:off x="2472055" y="1344295"/>
            <a:ext cx="8904605" cy="42602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0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1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2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3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4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5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6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7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18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19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20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1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2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3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4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5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6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7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8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29.xml><?xml version="1.0" encoding="utf-8"?>
<p:tagLst xmlns:p="http://schemas.openxmlformats.org/presentationml/2006/main">
  <p:tag name="KSO_WM_DIAGRAM_VIRTUALLY_FRAME" val="{&quot;height&quot;:415.4218897637796,&quot;left&quot;:11.446850393700787,&quot;top&quot;:167.1312598425197,&quot;width&quot;:646.0499999999998}"/>
</p:tagLst>
</file>

<file path=ppt/tags/tag3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30.xml><?xml version="1.0" encoding="utf-8"?>
<p:tagLst xmlns:p="http://schemas.openxmlformats.org/presentationml/2006/main">
  <p:tag name="KSO_WM_DIAGRAM_VIRTUALLY_FRAME" val="{&quot;height&quot;:273.02811023622047,&quot;left&quot;:35.15314960629921,&quot;top&quot;:168.9844094488189,&quot;width&quot;:607.3031496062993}"/>
</p:tagLst>
</file>

<file path=ppt/tags/tag31.xml><?xml version="1.0" encoding="utf-8"?>
<p:tagLst xmlns:p="http://schemas.openxmlformats.org/presentationml/2006/main">
  <p:tag name="KSO_WM_DIAGRAM_VIRTUALLY_FRAME" val="{&quot;height&quot;:273.02811023622047,&quot;left&quot;:35.15314960629921,&quot;top&quot;:168.9844094488189,&quot;width&quot;:607.3031496062993}"/>
</p:tagLst>
</file>

<file path=ppt/tags/tag32.xml><?xml version="1.0" encoding="utf-8"?>
<p:tagLst xmlns:p="http://schemas.openxmlformats.org/presentationml/2006/main">
  <p:tag name="KSO_WM_DIAGRAM_VIRTUALLY_FRAME" val="{&quot;height&quot;:273.02811023622047,&quot;left&quot;:35.15314960629921,&quot;top&quot;:168.9844094488189,&quot;width&quot;:607.3031496062993}"/>
</p:tagLst>
</file>

<file path=ppt/tags/tag33.xml><?xml version="1.0" encoding="utf-8"?>
<p:tagLst xmlns:p="http://schemas.openxmlformats.org/presentationml/2006/main">
  <p:tag name="KSO_WM_DIAGRAM_VIRTUALLY_FRAME" val="{&quot;height&quot;:273.02811023622047,&quot;left&quot;:35.15314960629921,&quot;top&quot;:168.9844094488189,&quot;width&quot;:607.3031496062993}"/>
</p:tagLst>
</file>

<file path=ppt/tags/tag34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35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36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37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38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39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4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40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41.xml><?xml version="1.0" encoding="utf-8"?>
<p:tagLst xmlns:p="http://schemas.openxmlformats.org/presentationml/2006/main">
  <p:tag name="KSO_WM_DIAGRAM_VIRTUALLY_FRAME" val="{&quot;height&quot;:285.74999999999994,&quot;left&quot;:62.50314960629921,&quot;top&quot;:198.08440944881892,&quot;width&quot;:594.993779527559}"/>
</p:tagLst>
</file>

<file path=ppt/tags/tag42.xml><?xml version="1.0" encoding="utf-8"?>
<p:tagLst xmlns:p="http://schemas.openxmlformats.org/presentationml/2006/main">
  <p:tag name="KSO_WM_DIAGRAM_VIRTUALLY_FRAME" val="{&quot;height&quot;:273.0655905511811,&quot;left&quot;:56.3,&quot;top&quot;:144.5344094488189,&quot;width&quot;:607.3562992125985}"/>
</p:tagLst>
</file>

<file path=ppt/tags/tag43.xml><?xml version="1.0" encoding="utf-8"?>
<p:tagLst xmlns:p="http://schemas.openxmlformats.org/presentationml/2006/main">
  <p:tag name="KSO_WM_DIAGRAM_VIRTUALLY_FRAME" val="{&quot;height&quot;:273.0655905511811,&quot;left&quot;:56.3,&quot;top&quot;:144.5344094488189,&quot;width&quot;:607.3562992125985}"/>
</p:tagLst>
</file>

<file path=ppt/tags/tag44.xml><?xml version="1.0" encoding="utf-8"?>
<p:tagLst xmlns:p="http://schemas.openxmlformats.org/presentationml/2006/main">
  <p:tag name="KSO_WM_DIAGRAM_VIRTUALLY_FRAME" val="{&quot;height&quot;:273.0655905511811,&quot;left&quot;:56.3,&quot;top&quot;:144.5344094488189,&quot;width&quot;:607.3562992125985}"/>
</p:tagLst>
</file>

<file path=ppt/tags/tag5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6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7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8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9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2610</Words>
  <Application>WPS 演示</Application>
  <PresentationFormat>On-screen Show (16:9)</PresentationFormat>
  <Paragraphs>255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65" baseType="lpstr">
      <vt:lpstr>Arial</vt:lpstr>
      <vt:lpstr>宋体</vt:lpstr>
      <vt:lpstr>Wingdings</vt:lpstr>
      <vt:lpstr>Roboto Slab</vt:lpstr>
      <vt:lpstr>Roboto Slab</vt:lpstr>
      <vt:lpstr>Roboto Slab</vt:lpstr>
      <vt:lpstr>Times New Roman</vt:lpstr>
      <vt:lpstr>Roboto Bold</vt:lpstr>
      <vt:lpstr>Segoe Print</vt:lpstr>
      <vt:lpstr>Roboto Bold</vt:lpstr>
      <vt:lpstr>Roboto Bold</vt:lpstr>
      <vt:lpstr>Roboto</vt:lpstr>
      <vt:lpstr>Roboto</vt:lpstr>
      <vt:lpstr>Roboto</vt:lpstr>
      <vt:lpstr>DM Sans Medium</vt:lpstr>
      <vt:lpstr>DM Sans Medium</vt:lpstr>
      <vt:lpstr>DM Sans Medium</vt:lpstr>
      <vt:lpstr>Arial Black</vt:lpstr>
      <vt:lpstr>黑体</vt:lpstr>
      <vt:lpstr>Inter</vt:lpstr>
      <vt:lpstr>Inter</vt:lpstr>
      <vt:lpstr>Inter</vt:lpstr>
      <vt:lpstr>微软雅黑</vt:lpstr>
      <vt:lpstr>Arial Unicode MS</vt:lpstr>
      <vt:lpstr>Calibri</vt:lpstr>
      <vt:lpstr>等线</vt:lpstr>
      <vt:lpstr>DejaVu Math TeX Gyre</vt:lpstr>
      <vt:lpstr>MingLiU-ExtB</vt:lpstr>
      <vt:lpstr>PMingLiU-ExtB</vt:lpstr>
      <vt:lpstr>新宋体</vt:lpstr>
      <vt:lpstr>Calibri Light</vt:lpstr>
      <vt:lpstr>Tahoma</vt:lpstr>
      <vt:lpstr>Bahnschrift Light Condensed</vt:lpstr>
      <vt:lpstr>Trebuchet MS</vt:lpstr>
      <vt:lpstr>Arial</vt:lpstr>
      <vt:lpstr>Helvetica</vt:lpstr>
      <vt:lpstr>Microsoft Tai Le</vt:lpstr>
      <vt:lpstr>Sitka Text</vt:lpstr>
      <vt:lpstr>Sitka Subheading</vt:lpstr>
      <vt:lpstr>Segoe Script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VVolfBite</cp:lastModifiedBy>
  <cp:revision>4</cp:revision>
  <dcterms:created xsi:type="dcterms:W3CDTF">2024-12-12T05:44:00Z</dcterms:created>
  <dcterms:modified xsi:type="dcterms:W3CDTF">2024-12-12T11:08:11Z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783F359FF17548788DDAB3C648ADE386_13</vt:lpwstr>
  </property>
  <property fmtid="{D5CDD505-2E9C-101B-9397-08002B2CF9AE}" pid="3" name="KSOProductBuildVer">
    <vt:lpwstr>2052-12.1.0.19302</vt:lpwstr>
  </property>
</Properties>
</file>